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6" r:id="rId2"/>
    <p:sldId id="265" r:id="rId3"/>
    <p:sldId id="269" r:id="rId4"/>
    <p:sldId id="267" r:id="rId5"/>
    <p:sldId id="268" r:id="rId6"/>
    <p:sldId id="266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>
        <p:scale>
          <a:sx n="147" d="100"/>
          <a:sy n="147" d="100"/>
        </p:scale>
        <p:origin x="-376" y="-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A734-095E-704E-A9FA-291CA4D6ABB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EBB39-377E-A54F-B69E-86D32C17C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4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pPr marL="228600" indent="-228600">
              <a:buAutoNum type="arabicPeriod"/>
            </a:pPr>
            <a:r>
              <a:rPr lang="en-US" dirty="0"/>
              <a:t>Do other bacterial species harbor this gene?</a:t>
            </a:r>
          </a:p>
          <a:p>
            <a:pPr marL="228600" indent="-228600">
              <a:buAutoNum type="arabicPeriod"/>
            </a:pPr>
            <a:r>
              <a:rPr lang="en-US" dirty="0"/>
              <a:t>Is this a competitive factor limited to and specifically utilized in gut bacteria?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EBB39-377E-A54F-B69E-86D32C17CF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89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competitive factors that influence a bacteria’s survival in gut is crucial to designing effective probiotics and replacement therapies, as many currently only exist in the gut landscape transiently.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EBB39-377E-A54F-B69E-86D32C17CF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0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just wanted to see if I could find any of the genes in the database belonging to organisms other than B. fragilis.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EBB39-377E-A54F-B69E-86D32C17CF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0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not access more information about the genes provided. But from this database, it seems that the genes are gut-restricted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EBB39-377E-A54F-B69E-86D32C17CF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4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Field is rapidly evolving – wanted an updated database to search against, rather than NCBI. 77% of these species did not have genomes in public repositories</a:t>
            </a:r>
          </a:p>
          <a:p>
            <a:endParaRPr lang="en-US" dirty="0"/>
          </a:p>
          <a:p>
            <a:r>
              <a:rPr lang="en-US" dirty="0"/>
              <a:t>Data were from four body sites – oral cavity, skin, vagina, stool</a:t>
            </a:r>
          </a:p>
          <a:p>
            <a:r>
              <a:rPr lang="en-US" dirty="0"/>
              <a:t>- can’t know if these genes that were detected are gut bacterial in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EBB39-377E-A54F-B69E-86D32C17CF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5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if these are other </a:t>
            </a:r>
            <a:r>
              <a:rPr lang="en-US" dirty="0" err="1"/>
              <a:t>bacteroides</a:t>
            </a:r>
            <a:r>
              <a:rPr lang="en-US" dirty="0"/>
              <a:t> strains or not. Each bin was in reference to a certain authored paper – from here I wasn’t able to obtain any more information, but likely these are other </a:t>
            </a:r>
            <a:r>
              <a:rPr lang="en-US" dirty="0" err="1"/>
              <a:t>bacteroides</a:t>
            </a:r>
            <a:r>
              <a:rPr lang="en-US" dirty="0"/>
              <a:t> strains.</a:t>
            </a:r>
          </a:p>
          <a:p>
            <a:endParaRPr lang="en-US" dirty="0"/>
          </a:p>
          <a:p>
            <a:r>
              <a:rPr lang="en-US" dirty="0"/>
              <a:t>There might be point mutations that are occurring within Bacteroides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EBB39-377E-A54F-B69E-86D32C17CF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3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1B5B-F5E1-1E44-B322-4857CB8ED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3EE5E-1993-724B-B3D1-0BC1AB493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74BF-6E96-514C-9BC9-F2BFD2C7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BF4D5-3539-7542-9634-92936F58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C5BB6-1908-D74C-998C-C55DB0C5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1EA2-CF41-0D4F-B53E-1419F8B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4C993-F305-F24D-BBA9-E708BEDFA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CE1BE-76EA-AD47-BEAF-DD9A42DEB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4E7E4-CDF6-B04E-8A84-427F5FA8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45A0B-1F99-C540-BD01-1BE5DBA6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5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F4B09-6DE6-C347-B246-882A41269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4B7F5-3105-A84A-82FE-167C8D518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1FF42-41C2-8E41-A23A-7C83DE80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EBE60-631C-3845-86F0-C0DEEE0D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4CE67-DC63-EC47-98EF-318FA52A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1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114D-B5CC-2D4F-9E1E-2917C5CB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3708-1D3C-F646-89F8-A065C3E4D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06255-9C85-6E46-9242-73AF9C15E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11834-E338-7B42-8403-2D8567A8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DDE3C-5131-2C41-9688-51BEFCDD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8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085A-1DF7-C542-878F-5319D5848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93E94-7F94-9248-A4ED-A850DA2A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EE694-9841-1148-B0CF-5B73420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FD917-D833-EA42-91D6-D0F9E7D4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E3A69-E928-D347-A252-296700D2D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7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C663-AAF0-6E4E-AB26-A7007474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293EE-F8F2-C347-9DF8-B22D58F1D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6B160-96CD-5445-A1A4-CF784318D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53A83-451D-9248-921B-2CC6CBC0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F094E-AEBE-F34D-BFC8-8BD184F9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EA9F8-2AFA-D045-BAA1-809E93A5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5795-F66D-2E41-9907-304BBC83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62976-3566-6643-B422-920200B26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C264B-9F63-914A-A601-E0526C2FF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8B7C7-1676-8743-8E8A-6978058F5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DCD1B0-5D97-E14A-8669-7794988D2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FAEF52-1264-294F-8005-A8B331DA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A8ABF-7A3A-9E42-9F28-2C404C7A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063AC-4968-5F4F-9C74-29D7E64E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0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CE1F-1B81-CE46-86DB-6AFA5935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008DEC-ECC6-F446-B253-6C83CAE6A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702C8-5308-2A4B-8CF0-25D92F72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53DE-8E3D-1C41-83D4-6E5D2DA0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6BA60-543A-C045-ACF6-6E9BB3FF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48DA4B-64D2-5545-87D6-8D06ED33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C7E0-1F9E-374F-84C7-D8B2052B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9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7F99-6177-3C4A-A129-D1DCB412E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4191-4DC5-F049-9B25-F6B0C255A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902A7-7B9A-C04F-B2F4-338AEAFE0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4EC5-A142-A749-B33D-D6C3EC1BC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DB5A8-58A5-8D4C-900F-2F11F82C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7837D-355D-6C46-8DA2-FF14620C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4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4DD8-BC1C-3445-B4FE-63AFFD5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F3210-D007-7D4F-8DC2-30F3294F4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0C105-D1CA-6D4E-ABDD-E233F6500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35972-AFE1-0549-A96A-2AF743AC9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98EA3-D592-B84D-98DE-EB0BB31F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E3D28-A0E0-3144-B2FC-C1BF1989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2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9A2EAF-FB69-514C-90A2-B3AF7811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29FD7-B0D1-4640-B2D5-3FC91C86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CFAC6-D3A1-564E-B363-EF3B573BA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B637-AC22-F349-9B31-70F51422A7B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44D9B-D8F2-604F-B2AC-3C8EA7A8A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EB33B-BDDB-464B-9346-F46030CFC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F56E1-E99C-7542-A6F1-64AE4D6DF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E641-B225-8147-85B1-5FA2F38D45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Examining a gene cluster encoding a bacteriocin of the gut bacterium </a:t>
            </a:r>
            <a:r>
              <a:rPr lang="en-US" i="1" dirty="0"/>
              <a:t>B. fragilis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790FE-CF0E-1149-9D78-9C085F080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6020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Comparative Genomics</a:t>
            </a:r>
          </a:p>
          <a:p>
            <a:pPr algn="l"/>
            <a:r>
              <a:rPr lang="en-US" dirty="0"/>
              <a:t>4/25/19</a:t>
            </a:r>
          </a:p>
          <a:p>
            <a:pPr algn="l"/>
            <a:r>
              <a:rPr lang="en-US" dirty="0"/>
              <a:t>Vincent DiMassa</a:t>
            </a:r>
          </a:p>
        </p:txBody>
      </p:sp>
    </p:spTree>
    <p:extLst>
      <p:ext uri="{BB962C8B-B14F-4D97-AF65-F5344CB8AC3E}">
        <p14:creationId xmlns:p14="http://schemas.microsoft.com/office/powerpoint/2010/main" val="94195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AF5-014E-9644-A49B-A80AFCB6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9E67-2D9E-2D4E-83EC-8072D4E15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co-occurrence patterns of these genes</a:t>
            </a:r>
          </a:p>
          <a:p>
            <a:r>
              <a:rPr lang="en-US" dirty="0"/>
              <a:t>Challenges using “multigene blast” (app would not open)</a:t>
            </a:r>
          </a:p>
          <a:p>
            <a:r>
              <a:rPr lang="en-US" dirty="0"/>
              <a:t>Determine the functional implications of the mutated homologues</a:t>
            </a:r>
          </a:p>
          <a:p>
            <a:pPr marL="0" indent="0">
              <a:buNone/>
            </a:pPr>
            <a:r>
              <a:rPr lang="en-US" dirty="0"/>
              <a:t>(clone gene in </a:t>
            </a:r>
            <a:r>
              <a:rPr lang="en-US" i="1" dirty="0"/>
              <a:t>B. fragilis </a:t>
            </a:r>
            <a:r>
              <a:rPr lang="en-US" dirty="0"/>
              <a:t>to see if phenotype is recapitulated)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2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8F0D-789F-6546-9800-261653F2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723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0" y="1152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The Human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1900" y="2478088"/>
            <a:ext cx="5613400" cy="254555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b="1" dirty="0"/>
              <a:t>10-100 trillion microbial cells</a:t>
            </a:r>
          </a:p>
          <a:p>
            <a:r>
              <a:rPr lang="en-US" b="1" dirty="0"/>
              <a:t>Bacteria, fungi, protozoa and viruses</a:t>
            </a:r>
          </a:p>
          <a:p>
            <a:r>
              <a:rPr lang="en-US" b="1" dirty="0"/>
              <a:t>Outnumber human cells 10 to 1</a:t>
            </a:r>
          </a:p>
          <a:p>
            <a:r>
              <a:rPr lang="en-US" b="1" dirty="0"/>
              <a:t>Outnumber human genes 200 to one</a:t>
            </a:r>
          </a:p>
          <a:p>
            <a:r>
              <a:rPr lang="en-US" b="1" dirty="0"/>
              <a:t>Majority live in the gut</a:t>
            </a:r>
          </a:p>
        </p:txBody>
      </p:sp>
    </p:spTree>
    <p:extLst>
      <p:ext uri="{BB962C8B-B14F-4D97-AF65-F5344CB8AC3E}">
        <p14:creationId xmlns:p14="http://schemas.microsoft.com/office/powerpoint/2010/main" val="241965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EB00A3-1747-BE40-8EE7-FE3B6DBAA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4" r="1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2AF5B-9E3E-3A47-8606-623D57DD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Background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3F78-E2AC-2A46-8517-642EB4BD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i="1" dirty="0"/>
              <a:t>Bacteroides fragilis </a:t>
            </a:r>
          </a:p>
          <a:p>
            <a:pPr marL="0" indent="0">
              <a:buNone/>
            </a:pPr>
            <a:r>
              <a:rPr lang="en-US" sz="1800" dirty="0"/>
              <a:t>– common constituent of the human colon</a:t>
            </a:r>
          </a:p>
          <a:p>
            <a:pPr marL="0" indent="0">
              <a:buNone/>
            </a:pPr>
            <a:r>
              <a:rPr lang="en-US" sz="1800" dirty="0"/>
              <a:t>– anaerobic, generally commensal</a:t>
            </a:r>
          </a:p>
          <a:p>
            <a:pPr marL="0" indent="0">
              <a:buNone/>
            </a:pPr>
            <a:r>
              <a:rPr lang="en-US" sz="1800" dirty="0"/>
              <a:t>– </a:t>
            </a:r>
            <a:r>
              <a:rPr lang="en-US" sz="1800" i="1" dirty="0"/>
              <a:t>Bf </a:t>
            </a:r>
            <a:r>
              <a:rPr lang="en-US" sz="1800" baseline="30000" dirty="0"/>
              <a:t>N </a:t>
            </a:r>
            <a:r>
              <a:rPr lang="en-US" sz="1800" dirty="0"/>
              <a:t>strain kills </a:t>
            </a:r>
            <a:r>
              <a:rPr lang="en-US" sz="1800" i="1" dirty="0"/>
              <a:t>Bf </a:t>
            </a:r>
            <a:r>
              <a:rPr lang="en-US" sz="1800" baseline="30000" dirty="0"/>
              <a:t>H</a:t>
            </a:r>
            <a:r>
              <a:rPr lang="en-US" sz="1800" dirty="0"/>
              <a:t> strain (type-VI secretion system independent)</a:t>
            </a:r>
          </a:p>
        </p:txBody>
      </p:sp>
    </p:spTree>
    <p:extLst>
      <p:ext uri="{BB962C8B-B14F-4D97-AF65-F5344CB8AC3E}">
        <p14:creationId xmlns:p14="http://schemas.microsoft.com/office/powerpoint/2010/main" val="36389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CC0E-A00A-BB4F-B619-693DBB3E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necessary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35AA1-EC4F-4B4A-BD23-C8228AE46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Two loci were identified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Locus 1: 2671 (</a:t>
            </a:r>
            <a:r>
              <a:rPr lang="en-US" dirty="0" err="1"/>
              <a:t>Fpn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Locus 2: </a:t>
            </a:r>
            <a:r>
              <a:rPr lang="en-US" dirty="0">
                <a:solidFill>
                  <a:srgbClr val="FF0000"/>
                </a:solidFill>
              </a:rPr>
              <a:t>1466</a:t>
            </a:r>
            <a:r>
              <a:rPr lang="en-US" dirty="0"/>
              <a:t>, 1465, 1464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232C33-86E6-4B45-B234-FACA9370FDE4}"/>
              </a:ext>
            </a:extLst>
          </p:cNvPr>
          <p:cNvGrpSpPr/>
          <p:nvPr/>
        </p:nvGrpSpPr>
        <p:grpSpPr>
          <a:xfrm>
            <a:off x="5400110" y="3062184"/>
            <a:ext cx="6210718" cy="1222717"/>
            <a:chOff x="5200085" y="3147909"/>
            <a:chExt cx="6210718" cy="12227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BAB4846-6886-754C-ACF0-58125F37C645}"/>
                </a:ext>
              </a:extLst>
            </p:cNvPr>
            <p:cNvSpPr/>
            <p:nvPr/>
          </p:nvSpPr>
          <p:spPr>
            <a:xfrm>
              <a:off x="5546789" y="3276465"/>
              <a:ext cx="735980" cy="724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C0E4ED8-7C75-6C45-A478-39D40FEE7150}"/>
                </a:ext>
              </a:extLst>
            </p:cNvPr>
            <p:cNvCxnSpPr>
              <a:cxnSpLocks/>
            </p:cNvCxnSpPr>
            <p:nvPr/>
          </p:nvCxnSpPr>
          <p:spPr>
            <a:xfrm>
              <a:off x="6545765" y="3638879"/>
              <a:ext cx="7471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6BE466-D177-174C-933D-305E65FA0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465" t="4714" r="34240" b="10617"/>
            <a:stretch/>
          </p:blipFill>
          <p:spPr>
            <a:xfrm>
              <a:off x="7555894" y="3147909"/>
              <a:ext cx="1011034" cy="98193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9D2AE0-0452-6142-B646-95734FBBA580}"/>
                </a:ext>
              </a:extLst>
            </p:cNvPr>
            <p:cNvCxnSpPr>
              <a:cxnSpLocks/>
            </p:cNvCxnSpPr>
            <p:nvPr/>
          </p:nvCxnSpPr>
          <p:spPr>
            <a:xfrm>
              <a:off x="8675648" y="3631308"/>
              <a:ext cx="791737" cy="7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4FBAFC-CC82-7D44-B782-89EC80A3F616}"/>
                </a:ext>
              </a:extLst>
            </p:cNvPr>
            <p:cNvSpPr txBox="1"/>
            <p:nvPr/>
          </p:nvSpPr>
          <p:spPr>
            <a:xfrm>
              <a:off x="9749771" y="3454212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B. fragilis killing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109B8E-7761-FF4F-B969-601E89B12286}"/>
                </a:ext>
              </a:extLst>
            </p:cNvPr>
            <p:cNvSpPr txBox="1"/>
            <p:nvPr/>
          </p:nvSpPr>
          <p:spPr>
            <a:xfrm>
              <a:off x="6612704" y="326954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Fpn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00234-0FB3-324A-AACD-00FE3D1C4BB4}"/>
                </a:ext>
              </a:extLst>
            </p:cNvPr>
            <p:cNvSpPr txBox="1"/>
            <p:nvPr/>
          </p:nvSpPr>
          <p:spPr>
            <a:xfrm>
              <a:off x="5200085" y="4001294"/>
              <a:ext cx="1390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1466 protein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A3BF76-5BB1-E545-9432-57824451F8F3}"/>
              </a:ext>
            </a:extLst>
          </p:cNvPr>
          <p:cNvSpPr txBox="1"/>
          <p:nvPr/>
        </p:nvSpPr>
        <p:spPr>
          <a:xfrm>
            <a:off x="6943262" y="2421297"/>
            <a:ext cx="2870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Hypothesized Mechanism</a:t>
            </a:r>
          </a:p>
        </p:txBody>
      </p:sp>
    </p:spTree>
    <p:extLst>
      <p:ext uri="{BB962C8B-B14F-4D97-AF65-F5344CB8AC3E}">
        <p14:creationId xmlns:p14="http://schemas.microsoft.com/office/powerpoint/2010/main" val="268089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0988-5844-E541-883C-FF42A4D5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A5C04-9DDD-664F-B589-709D8C818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to better understand gene cluster occurrence across phylogenies and to determine whether they are gut bacteria restricted</a:t>
            </a:r>
          </a:p>
          <a:p>
            <a:pPr marL="0" indent="0">
              <a:buNone/>
            </a:pPr>
            <a:r>
              <a:rPr lang="en-US" dirty="0"/>
              <a:t>2. to determine the co-occurrence patterns of the genes in question 1466, 1465, 1464, and 2671</a:t>
            </a:r>
          </a:p>
          <a:p>
            <a:pPr marL="0" indent="0">
              <a:buNone/>
            </a:pPr>
            <a:r>
              <a:rPr lang="en-US" dirty="0"/>
              <a:t>3. to identify the genomic island boundaries for this gene cluster</a:t>
            </a:r>
          </a:p>
          <a:p>
            <a:pPr marL="0" indent="0">
              <a:buNone/>
            </a:pPr>
            <a:r>
              <a:rPr lang="en-US" dirty="0"/>
              <a:t>4. to determine amino acid conservation across homologues</a:t>
            </a:r>
          </a:p>
          <a:p>
            <a:pPr marL="0" indent="0">
              <a:buNone/>
            </a:pPr>
            <a:r>
              <a:rPr lang="en-US" dirty="0"/>
              <a:t>5. to understand co-occurrence patterns of other genes specific to cluster (+) and cluster (-) genomes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C2CB2B5-1097-9841-9A73-F54943C75321}"/>
              </a:ext>
            </a:extLst>
          </p:cNvPr>
          <p:cNvSpPr/>
          <p:nvPr/>
        </p:nvSpPr>
        <p:spPr>
          <a:xfrm>
            <a:off x="669072" y="4070194"/>
            <a:ext cx="10346473" cy="5538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C62C8C12-7A83-9045-8D1C-E49BDBFD9F17}"/>
              </a:ext>
            </a:extLst>
          </p:cNvPr>
          <p:cNvSpPr/>
          <p:nvPr/>
        </p:nvSpPr>
        <p:spPr>
          <a:xfrm>
            <a:off x="669071" y="1749154"/>
            <a:ext cx="10684729" cy="95900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9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8EF4-0EF9-E248-851D-EA5ABE2F2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6138" cy="1325563"/>
          </a:xfrm>
        </p:spPr>
        <p:txBody>
          <a:bodyPr/>
          <a:lstStyle/>
          <a:p>
            <a:r>
              <a:rPr lang="en-US" dirty="0"/>
              <a:t>NCBI BLAST – only </a:t>
            </a:r>
            <a:r>
              <a:rPr lang="en-US" i="1" dirty="0"/>
              <a:t>B. fragilis </a:t>
            </a:r>
            <a:r>
              <a:rPr lang="en-US" dirty="0"/>
              <a:t>genes were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6677F-F67B-0E4D-BA20-3220306FAE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9647"/>
            <a:ext cx="3778405" cy="2226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FDD88B-13DF-F84E-9386-1EB3B552A23C}"/>
              </a:ext>
            </a:extLst>
          </p:cNvPr>
          <p:cNvSpPr txBox="1"/>
          <p:nvPr/>
        </p:nvSpPr>
        <p:spPr>
          <a:xfrm>
            <a:off x="1873404" y="1635123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“1464”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97E5C-35C2-3240-853C-C931E3AAEC6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46000"/>
            <a:ext cx="3778405" cy="2015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38C86-28C2-1D48-80B6-EBFC8CD1E365}"/>
              </a:ext>
            </a:extLst>
          </p:cNvPr>
          <p:cNvSpPr txBox="1"/>
          <p:nvPr/>
        </p:nvSpPr>
        <p:spPr>
          <a:xfrm>
            <a:off x="8057153" y="16351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“1465”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7F4AC-0532-024A-84AE-16DC06F7AA4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18" y="2107262"/>
            <a:ext cx="5943600" cy="1956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54978D-8F15-CE4C-B865-AE7FE140D3C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20" y="4465857"/>
            <a:ext cx="6155598" cy="17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8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8781-1E91-9F49-A313-906F5247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Are these genes </a:t>
            </a:r>
            <a:r>
              <a:rPr lang="en-US" sz="3600" i="1" dirty="0"/>
              <a:t>gut bacteria restricted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B40B0-E634-774E-9581-E98DB14AF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5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European Bioinformatics Institute</a:t>
            </a:r>
          </a:p>
          <a:p>
            <a:pPr>
              <a:buFontTx/>
              <a:buChar char="-"/>
            </a:pPr>
            <a:r>
              <a:rPr lang="en-US" dirty="0"/>
              <a:t>Non-redundant protein database </a:t>
            </a:r>
          </a:p>
          <a:p>
            <a:pPr marL="0" indent="0">
              <a:buNone/>
            </a:pPr>
            <a:r>
              <a:rPr lang="en-US" dirty="0"/>
              <a:t>for microbe genomes</a:t>
            </a:r>
            <a:endParaRPr lang="en-US" i="1" dirty="0"/>
          </a:p>
          <a:p>
            <a:pPr marL="0" indent="0">
              <a:buNone/>
            </a:pPr>
            <a:r>
              <a:rPr lang="en-US" b="1" dirty="0"/>
              <a:t>1466 human digestive:</a:t>
            </a:r>
            <a:r>
              <a:rPr lang="en-US" dirty="0"/>
              <a:t>				</a:t>
            </a:r>
            <a:r>
              <a:rPr lang="en-US" b="1" dirty="0"/>
              <a:t>2671 human digestive: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107BCD-C0A7-3141-9B5D-67D6D6C9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989" y="3459781"/>
            <a:ext cx="4743450" cy="53275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961509-D660-BC48-86D7-15FC2B87E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488" y="4035588"/>
            <a:ext cx="4704660" cy="53275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0EB97B-EC8E-5F4C-9767-445954EBD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278" y="5213017"/>
            <a:ext cx="5904326" cy="66313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4A78B-F7B6-6D41-92A3-20806E7BF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61" y="3335591"/>
            <a:ext cx="4635214" cy="52445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E36AE3-E010-E949-9434-CD0F30F61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563561" y="3949832"/>
            <a:ext cx="4593724" cy="52445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5B717E-7CEB-8B40-A52D-D2522009E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687" y="4534145"/>
            <a:ext cx="4635214" cy="529629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6BC3C6-3641-2549-A90F-5B29991275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569" y="5109234"/>
            <a:ext cx="4743450" cy="5292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590C61-72F8-4746-88A0-EDC174E95254}"/>
              </a:ext>
            </a:extLst>
          </p:cNvPr>
          <p:cNvSpPr txBox="1"/>
          <p:nvPr/>
        </p:nvSpPr>
        <p:spPr>
          <a:xfrm>
            <a:off x="7212923" y="4600566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2671 human non-digestive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CFA5A-F2BF-3E42-9A40-6AFB55E0FF77}"/>
              </a:ext>
            </a:extLst>
          </p:cNvPr>
          <p:cNvSpPr txBox="1"/>
          <p:nvPr/>
        </p:nvSpPr>
        <p:spPr>
          <a:xfrm>
            <a:off x="1046733" y="6152765"/>
            <a:ext cx="998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the information in this database, high similarity genes are limited to the human digestive system.</a:t>
            </a:r>
          </a:p>
        </p:txBody>
      </p:sp>
      <p:pic>
        <p:nvPicPr>
          <p:cNvPr id="30" name="Picture 29" descr="A picture containing object&#10;&#10;Description automatically generated">
            <a:extLst>
              <a:ext uri="{FF2B5EF4-FFF2-40B4-BE49-F238E27FC236}">
                <a16:creationId xmlns:a16="http://schemas.microsoft.com/office/drawing/2014/main" id="{F1FD2350-B704-484E-A421-FA58C376EC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1722"/>
          <a:stretch/>
        </p:blipFill>
        <p:spPr>
          <a:xfrm>
            <a:off x="6460791" y="1228261"/>
            <a:ext cx="4381500" cy="142285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7AA37E-0B78-824F-8330-24B1EA324BAD}"/>
              </a:ext>
            </a:extLst>
          </p:cNvPr>
          <p:cNvSpPr txBox="1"/>
          <p:nvPr/>
        </p:nvSpPr>
        <p:spPr>
          <a:xfrm>
            <a:off x="170782" y="559112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1466 human non-digestive: </a:t>
            </a:r>
            <a:r>
              <a:rPr lang="en-US" sz="2800" b="1" i="1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40948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A8B976-DAAF-D74E-B999-02C8F918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580" y="423999"/>
            <a:ext cx="10515600" cy="111704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A7BC9-BBC7-4149-840C-D4207C3EC520}"/>
              </a:ext>
            </a:extLst>
          </p:cNvPr>
          <p:cNvSpPr txBox="1"/>
          <p:nvPr/>
        </p:nvSpPr>
        <p:spPr>
          <a:xfrm>
            <a:off x="551145" y="1753644"/>
            <a:ext cx="105974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Querying genes of interest against 2019 metagenomic data (77% of species never described before)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dirty="0"/>
              <a:t>154,723 microbial genomes that are recapitulated in 4,930 species-level genome bins (SGBs)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file unzipped into thousands of </a:t>
            </a:r>
            <a:r>
              <a:rPr lang="en-US" dirty="0" err="1"/>
              <a:t>fasta</a:t>
            </a:r>
            <a:r>
              <a:rPr lang="en-US" dirty="0"/>
              <a:t> files – concatenated them to be uploaded</a:t>
            </a:r>
          </a:p>
          <a:p>
            <a:endParaRPr lang="en-US" sz="2000" dirty="0"/>
          </a:p>
          <a:p>
            <a:r>
              <a:rPr lang="en-US" sz="2000" b="1" dirty="0"/>
              <a:t>Challenges: </a:t>
            </a:r>
            <a:r>
              <a:rPr lang="en-US" sz="2000" dirty="0" err="1"/>
              <a:t>BLASTing</a:t>
            </a:r>
            <a:r>
              <a:rPr lang="en-US" sz="2000" dirty="0"/>
              <a:t> genes of interest against a local database</a:t>
            </a:r>
          </a:p>
          <a:p>
            <a:r>
              <a:rPr lang="en-US" sz="2000"/>
              <a:t>Genome </a:t>
            </a:r>
            <a:r>
              <a:rPr lang="en-US" sz="2000" dirty="0"/>
              <a:t>Workbench (uploaded metagenome data but could not BLAST against)</a:t>
            </a:r>
          </a:p>
          <a:p>
            <a:r>
              <a:rPr lang="en-US" sz="2000" dirty="0" err="1">
                <a:solidFill>
                  <a:srgbClr val="00B050"/>
                </a:solidFill>
              </a:rPr>
              <a:t>Geneious</a:t>
            </a:r>
            <a:r>
              <a:rPr lang="en-US" sz="2000" dirty="0">
                <a:solidFill>
                  <a:srgbClr val="00B050"/>
                </a:solidFill>
              </a:rPr>
              <a:t> Prime (successfully uploaded and functional)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2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11951D-0EBF-574E-B96B-6AD32293C927}"/>
              </a:ext>
            </a:extLst>
          </p:cNvPr>
          <p:cNvSpPr txBox="1"/>
          <p:nvPr/>
        </p:nvSpPr>
        <p:spPr>
          <a:xfrm>
            <a:off x="977030" y="6764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4A016-0C0B-3148-B74D-61BEA81632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30" y="1045737"/>
            <a:ext cx="5943600" cy="1010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E333B-B1A4-2645-B646-D66AF777CCC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1" y="1045737"/>
            <a:ext cx="3604798" cy="1010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30055-B9B8-B548-9A60-1018E1A8B068}"/>
              </a:ext>
            </a:extLst>
          </p:cNvPr>
          <p:cNvSpPr txBox="1"/>
          <p:nvPr/>
        </p:nvSpPr>
        <p:spPr>
          <a:xfrm>
            <a:off x="977029" y="20566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1465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379A0-798A-5449-8CBE-0CCCF8E99E3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30" y="2425989"/>
            <a:ext cx="5943600" cy="102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954907-90CA-5B4A-A9E9-4E4ED2CB5B1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1" y="2425989"/>
            <a:ext cx="3604798" cy="826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64A0AC-D327-5D4C-ABF4-DB80804A861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29" y="3564226"/>
            <a:ext cx="3895595" cy="15378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758900-EB4B-9146-8530-15CFC06EE87C}"/>
              </a:ext>
            </a:extLst>
          </p:cNvPr>
          <p:cNvSpPr txBox="1"/>
          <p:nvPr/>
        </p:nvSpPr>
        <p:spPr>
          <a:xfrm>
            <a:off x="977028" y="50522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1466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C7A09D-EC61-044E-9CDA-A221BA57B45C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3" y="5496918"/>
            <a:ext cx="4817301" cy="572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ADA7BC-CE40-444E-996A-B8DC35541B8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3" y="6069688"/>
            <a:ext cx="4817301" cy="572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76CB4B-D6A9-C842-8B30-619DBB422B53}"/>
              </a:ext>
            </a:extLst>
          </p:cNvPr>
          <p:cNvSpPr txBox="1"/>
          <p:nvPr/>
        </p:nvSpPr>
        <p:spPr>
          <a:xfrm>
            <a:off x="5939423" y="36317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2671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BC419-FDBF-9C44-83DB-460C8A283BE4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94" y="3745592"/>
            <a:ext cx="4002155" cy="6178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D13B43-A0FD-A940-A3A8-3D5269A8343B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83891"/>
            <a:ext cx="2388466" cy="1732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6DCAC3-76B2-4340-BD60-159D5B75970A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43" y="4683891"/>
            <a:ext cx="2388466" cy="173262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2E2045-36A7-0548-866D-6C4187CCEE3A}"/>
              </a:ext>
            </a:extLst>
          </p:cNvPr>
          <p:cNvCxnSpPr/>
          <p:nvPr/>
        </p:nvCxnSpPr>
        <p:spPr>
          <a:xfrm flipH="1" flipV="1">
            <a:off x="10434181" y="6069688"/>
            <a:ext cx="225468" cy="4796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EBA059-BD97-3F48-98F7-1B97281D42F1}"/>
              </a:ext>
            </a:extLst>
          </p:cNvPr>
          <p:cNvCxnSpPr/>
          <p:nvPr/>
        </p:nvCxnSpPr>
        <p:spPr>
          <a:xfrm flipH="1" flipV="1">
            <a:off x="8083293" y="6136237"/>
            <a:ext cx="225468" cy="4796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D5CDCA-1DB3-2340-9044-7CEC8803B6C7}"/>
              </a:ext>
            </a:extLst>
          </p:cNvPr>
          <p:cNvCxnSpPr/>
          <p:nvPr/>
        </p:nvCxnSpPr>
        <p:spPr>
          <a:xfrm flipH="1" flipV="1">
            <a:off x="2853147" y="4622384"/>
            <a:ext cx="225468" cy="4796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0F54532-DF67-F640-BEB7-4F6B7139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92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Amino acid conservation across homologues</a:t>
            </a:r>
          </a:p>
        </p:txBody>
      </p:sp>
    </p:spTree>
    <p:extLst>
      <p:ext uri="{BB962C8B-B14F-4D97-AF65-F5344CB8AC3E}">
        <p14:creationId xmlns:p14="http://schemas.microsoft.com/office/powerpoint/2010/main" val="3868542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601</Words>
  <Application>Microsoft Macintosh PowerPoint</Application>
  <PresentationFormat>Widescreen</PresentationFormat>
  <Paragraphs>82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Examining a gene cluster encoding a bacteriocin of the gut bacterium B. fragilis </vt:lpstr>
      <vt:lpstr>The Human Microbiome</vt:lpstr>
      <vt:lpstr>Background</vt:lpstr>
      <vt:lpstr>Identifying the necessary genes</vt:lpstr>
      <vt:lpstr>Initial questions</vt:lpstr>
      <vt:lpstr>NCBI BLAST – only B. fragilis genes were found</vt:lpstr>
      <vt:lpstr>Are these genes gut bacteria restricted? </vt:lpstr>
      <vt:lpstr>PowerPoint Presentation</vt:lpstr>
      <vt:lpstr>Amino acid conservation across homologues</vt:lpstr>
      <vt:lpstr>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Dimassa, Vincent</dc:creator>
  <cp:lastModifiedBy>Dimassa, Vincent</cp:lastModifiedBy>
  <cp:revision>38</cp:revision>
  <dcterms:created xsi:type="dcterms:W3CDTF">2019-04-25T13:24:56Z</dcterms:created>
  <dcterms:modified xsi:type="dcterms:W3CDTF">2019-04-25T16:22:40Z</dcterms:modified>
</cp:coreProperties>
</file>